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changesinfo+xml" PartName="/ppt/changesInfos/changesInfo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app.xml" Type="http://schemas.openxmlformats.org/officeDocument/2006/relationships/extended-properties" Id="rId4"></Relationship><Relationship Target="docProps/core.xml" Type="http://schemas.openxmlformats.org/package/2006/relationships/metadata/core-properties" Id="rId5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93" r:id="rId4"/>
  </p:sldIdLst>
  <p:sldSz cx="7569200" cy="10693400"/>
  <p:notesSz cx="9926638" cy="6797675"/>
  <p:defaultTextStyle>
    <a:defPPr>
      <a:defRPr lang="en-US"/>
    </a:defPPr>
    <a:lvl1pPr marL="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7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3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9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5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1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6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 userDrawn="1">
          <p15:clr>
            <a:srgbClr val="A4A3A4"/>
          </p15:clr>
        </p15:guide>
        <p15:guide id="2" pos="21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FCF"/>
    <a:srgbClr val="00B050"/>
    <a:srgbClr val="79ACCB"/>
    <a:srgbClr val="FE8548"/>
    <a:srgbClr val="DAE8F1"/>
    <a:srgbClr val="C7DDEC"/>
    <a:srgbClr val="858E95"/>
    <a:srgbClr val="EF652D"/>
    <a:srgbClr val="FCE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>
      <p:cViewPr varScale="1">
        <p:scale>
          <a:sx n="74" d="100"/>
          <a:sy n="74" d="100"/>
        </p:scale>
        <p:origin x="3084" y="66"/>
      </p:cViewPr>
      <p:guideLst>
        <p:guide orient="horz" pos="3062"/>
        <p:guide pos="21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?><Relationships xmlns="http://schemas.openxmlformats.org/package/2006/relationships"><Relationship Target="viewProps.xml" Type="http://schemas.openxmlformats.org/officeDocument/2006/relationships/viewProps" Id="rId8"></Relationship><Relationship Target="slideMasters/slideMaster1.xml" Type="http://schemas.openxmlformats.org/officeDocument/2006/relationships/slideMaster" Id="rId3"></Relationship><Relationship Target="presProps.xml" Type="http://schemas.openxmlformats.org/officeDocument/2006/relationships/presProps" Id="rId7"></Relationship><Relationship Target="../customXml/item2.xml" Type="http://schemas.openxmlformats.org/officeDocument/2006/relationships/customXml" Id="rId2"></Relationship><Relationship Target="../customXml/item1.xml" Type="http://schemas.openxmlformats.org/officeDocument/2006/relationships/customXml" Id="rId1"></Relationship><Relationship Target="handoutMasters/handoutMaster1.xml" Type="http://schemas.openxmlformats.org/officeDocument/2006/relationships/handoutMaster" Id="rId6"></Relationship><Relationship Target="changesInfos/changesInfo1.xml" Type="http://schemas.microsoft.com/office/2016/11/relationships/changesInfo" Id="rId11"></Relationship><Relationship Target="notesMasters/notesMaster1.xml" Type="http://schemas.openxmlformats.org/officeDocument/2006/relationships/notesMaster" Id="rId5"></Relationship><Relationship Target="tableStyles.xml" Type="http://schemas.openxmlformats.org/officeDocument/2006/relationships/tableStyles" Id="rId10"></Relationship><Relationship Target="slides/slide1.xml" Type="http://schemas.openxmlformats.org/officeDocument/2006/relationships/slide" Id="rId4"></Relationship><Relationship Target="theme/theme1.xml" Type="http://schemas.openxmlformats.org/officeDocument/2006/relationships/theme" Id="rId9"></Relationship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mary Kimunya" userId="f2afe26d-62c7-417d-91b8-9774fbdde72e" providerId="ADAL" clId="{59C974AC-4014-47BD-8AF5-29BE39039BFF}"/>
    <pc:docChg chg="undo redo custSel modSld">
      <pc:chgData name="Rosemary Kimunya" userId="f2afe26d-62c7-417d-91b8-9774fbdde72e" providerId="ADAL" clId="{59C974AC-4014-47BD-8AF5-29BE39039BFF}" dt="2024-03-28T11:21:23.032" v="33" actId="20577"/>
      <pc:docMkLst>
        <pc:docMk/>
      </pc:docMkLst>
      <pc:sldChg chg="modSp mod">
        <pc:chgData name="Rosemary Kimunya" userId="f2afe26d-62c7-417d-91b8-9774fbdde72e" providerId="ADAL" clId="{59C974AC-4014-47BD-8AF5-29BE39039BFF}" dt="2024-03-28T11:21:23.032" v="33" actId="20577"/>
        <pc:sldMkLst>
          <pc:docMk/>
          <pc:sldMk cId="3271125139" sldId="293"/>
        </pc:sldMkLst>
        <pc:spChg chg="mod">
          <ac:chgData name="Rosemary Kimunya" userId="f2afe26d-62c7-417d-91b8-9774fbdde72e" providerId="ADAL" clId="{59C974AC-4014-47BD-8AF5-29BE39039BFF}" dt="2024-03-28T11:21:23.032" v="33" actId="20577"/>
          <ac:spMkLst>
            <pc:docMk/>
            <pc:sldMk cId="3271125139" sldId="293"/>
            <ac:spMk id="8" creationId="{E2661B9E-6E87-A1C5-4F62-3F4568BD57AD}"/>
          </ac:spMkLst>
        </pc:spChg>
        <pc:spChg chg="mod">
          <ac:chgData name="Rosemary Kimunya" userId="f2afe26d-62c7-417d-91b8-9774fbdde72e" providerId="ADAL" clId="{59C974AC-4014-47BD-8AF5-29BE39039BFF}" dt="2024-03-28T11:18:19.391" v="11" actId="20577"/>
          <ac:spMkLst>
            <pc:docMk/>
            <pc:sldMk cId="3271125139" sldId="293"/>
            <ac:spMk id="45" creationId="{D65E3560-69F3-B942-52CB-3956B916056A}"/>
          </ac:spMkLst>
        </pc:spChg>
        <pc:spChg chg="mod">
          <ac:chgData name="Rosemary Kimunya" userId="f2afe26d-62c7-417d-91b8-9774fbdde72e" providerId="ADAL" clId="{59C974AC-4014-47BD-8AF5-29BE39039BFF}" dt="2024-03-28T11:21:15.054" v="29" actId="1076"/>
          <ac:spMkLst>
            <pc:docMk/>
            <pc:sldMk cId="3271125139" sldId="293"/>
            <ac:spMk id="1032" creationId="{A7947004-C809-1885-2014-275A5A3D99F0}"/>
          </ac:spMkLst>
        </pc:spChg>
      </pc:sldChg>
    </pc:docChg>
  </pc:docChgLst>
</pc:chgInfo>
</file>

<file path=ppt/handoutMasters/_rels/handout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7" y="3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457413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7" y="6457413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F1973-D21F-491D-88A0-28E49311F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654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2355" cy="341171"/>
          </a:xfrm>
          <a:prstGeom prst="rect">
            <a:avLst/>
          </a:prstGeom>
        </p:spPr>
        <p:txBody>
          <a:bodyPr vert="horz" lIns="86749" tIns="43375" rIns="86749" bIns="43375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261" y="1"/>
            <a:ext cx="4302355" cy="341171"/>
          </a:xfrm>
          <a:prstGeom prst="rect">
            <a:avLst/>
          </a:prstGeom>
        </p:spPr>
        <p:txBody>
          <a:bodyPr vert="horz" lIns="86749" tIns="43375" rIns="86749" bIns="43375" rtlCol="0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51313" y="850900"/>
            <a:ext cx="16240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749" tIns="43375" rIns="86749" bIns="4337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478" y="3271169"/>
            <a:ext cx="7939689" cy="2676798"/>
          </a:xfrm>
          <a:prstGeom prst="rect">
            <a:avLst/>
          </a:prstGeom>
        </p:spPr>
        <p:txBody>
          <a:bodyPr vert="horz" lIns="86749" tIns="43375" rIns="86749" bIns="433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6456505"/>
            <a:ext cx="4302355" cy="341171"/>
          </a:xfrm>
          <a:prstGeom prst="rect">
            <a:avLst/>
          </a:prstGeom>
        </p:spPr>
        <p:txBody>
          <a:bodyPr vert="horz" lIns="86749" tIns="43375" rIns="86749" bIns="43375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261" y="6456505"/>
            <a:ext cx="4302355" cy="341171"/>
          </a:xfrm>
          <a:prstGeom prst="rect">
            <a:avLst/>
          </a:prstGeom>
        </p:spPr>
        <p:txBody>
          <a:bodyPr vert="horz" lIns="86749" tIns="43375" rIns="86749" bIns="43375" rtlCol="0" anchor="b"/>
          <a:lstStyle>
            <a:lvl1pPr algn="r">
              <a:defRPr sz="1100"/>
            </a:lvl1pPr>
          </a:lstStyle>
          <a:p>
            <a:fld id="{77F5847A-A729-4D4D-AB99-FC090BC683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019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7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3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9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5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1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6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theme/theme1.xml" Type="http://schemas.openxmlformats.org/officeDocument/2006/relationships/theme" Id="rId2"></Relationship><Relationship Target="../slideLayouts/slideLayout1.xml" Type="http://schemas.openxmlformats.org/officeDocument/2006/relationships/slideLayout" Id="rId1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890590" rtl="0" eaLnBrk="1" latinLnBrk="0" hangingPunct="1">
        <a:spcBef>
          <a:spcPct val="0"/>
        </a:spcBef>
        <a:buNone/>
        <a:defRPr sz="4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3971" indent="-333971" algn="l" defTabSz="890590" rtl="0" eaLnBrk="1" latinLnBrk="0" hangingPunct="1">
        <a:spcBef>
          <a:spcPct val="20000"/>
        </a:spcBef>
        <a:buFont typeface="Arial" pitchFamily="34" charset="0"/>
        <a:buChar char="•"/>
        <a:defRPr sz="3116" kern="1200">
          <a:solidFill>
            <a:schemeClr val="tx1"/>
          </a:solidFill>
          <a:latin typeface="+mn-lt"/>
          <a:ea typeface="+mn-ea"/>
          <a:cs typeface="+mn-cs"/>
        </a:defRPr>
      </a:lvl1pPr>
      <a:lvl2pPr marL="723605" indent="-278310" algn="l" defTabSz="890590" rtl="0" eaLnBrk="1" latinLnBrk="0" hangingPunct="1">
        <a:spcBef>
          <a:spcPct val="20000"/>
        </a:spcBef>
        <a:buFont typeface="Arial" pitchFamily="34" charset="0"/>
        <a:buChar char="–"/>
        <a:defRPr sz="2727" kern="1200">
          <a:solidFill>
            <a:schemeClr val="tx1"/>
          </a:solidFill>
          <a:latin typeface="+mn-lt"/>
          <a:ea typeface="+mn-ea"/>
          <a:cs typeface="+mn-cs"/>
        </a:defRPr>
      </a:lvl2pPr>
      <a:lvl3pPr marL="1113238" indent="-222648" algn="l" defTabSz="890590" rtl="0" eaLnBrk="1" latinLnBrk="0" hangingPunct="1">
        <a:spcBef>
          <a:spcPct val="20000"/>
        </a:spcBef>
        <a:buFont typeface="Arial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558534" indent="-222648" algn="l" defTabSz="890590" rtl="0" eaLnBrk="1" latinLnBrk="0" hangingPunct="1">
        <a:spcBef>
          <a:spcPct val="20000"/>
        </a:spcBef>
        <a:buFont typeface="Arial" pitchFamily="34" charset="0"/>
        <a:buChar char="–"/>
        <a:defRPr sz="1948" kern="1200">
          <a:solidFill>
            <a:schemeClr val="tx1"/>
          </a:solidFill>
          <a:latin typeface="+mn-lt"/>
          <a:ea typeface="+mn-ea"/>
          <a:cs typeface="+mn-cs"/>
        </a:defRPr>
      </a:lvl4pPr>
      <a:lvl5pPr marL="2003829" indent="-222648" algn="l" defTabSz="890590" rtl="0" eaLnBrk="1" latinLnBrk="0" hangingPunct="1">
        <a:spcBef>
          <a:spcPct val="20000"/>
        </a:spcBef>
        <a:buFont typeface="Arial" pitchFamily="34" charset="0"/>
        <a:buChar char="»"/>
        <a:defRPr sz="1948" kern="1200">
          <a:solidFill>
            <a:schemeClr val="tx1"/>
          </a:solidFill>
          <a:latin typeface="+mn-lt"/>
          <a:ea typeface="+mn-ea"/>
          <a:cs typeface="+mn-cs"/>
        </a:defRPr>
      </a:lvl5pPr>
      <a:lvl6pPr marL="2449124" indent="-222648" algn="l" defTabSz="890590" rtl="0" eaLnBrk="1" latinLnBrk="0" hangingPunct="1">
        <a:spcBef>
          <a:spcPct val="20000"/>
        </a:spcBef>
        <a:buFont typeface="Arial" pitchFamily="34" charset="0"/>
        <a:buChar char="•"/>
        <a:defRPr sz="1948" kern="1200">
          <a:solidFill>
            <a:schemeClr val="tx1"/>
          </a:solidFill>
          <a:latin typeface="+mn-lt"/>
          <a:ea typeface="+mn-ea"/>
          <a:cs typeface="+mn-cs"/>
        </a:defRPr>
      </a:lvl6pPr>
      <a:lvl7pPr marL="2894419" indent="-222648" algn="l" defTabSz="890590" rtl="0" eaLnBrk="1" latinLnBrk="0" hangingPunct="1">
        <a:spcBef>
          <a:spcPct val="20000"/>
        </a:spcBef>
        <a:buFont typeface="Arial" pitchFamily="34" charset="0"/>
        <a:buChar char="•"/>
        <a:defRPr sz="1948" kern="1200">
          <a:solidFill>
            <a:schemeClr val="tx1"/>
          </a:solidFill>
          <a:latin typeface="+mn-lt"/>
          <a:ea typeface="+mn-ea"/>
          <a:cs typeface="+mn-cs"/>
        </a:defRPr>
      </a:lvl7pPr>
      <a:lvl8pPr marL="3339714" indent="-222648" algn="l" defTabSz="890590" rtl="0" eaLnBrk="1" latinLnBrk="0" hangingPunct="1">
        <a:spcBef>
          <a:spcPct val="20000"/>
        </a:spcBef>
        <a:buFont typeface="Arial" pitchFamily="34" charset="0"/>
        <a:buChar char="•"/>
        <a:defRPr sz="1948" kern="1200">
          <a:solidFill>
            <a:schemeClr val="tx1"/>
          </a:solidFill>
          <a:latin typeface="+mn-lt"/>
          <a:ea typeface="+mn-ea"/>
          <a:cs typeface="+mn-cs"/>
        </a:defRPr>
      </a:lvl8pPr>
      <a:lvl9pPr marL="3785009" indent="-222648" algn="l" defTabSz="890590" rtl="0" eaLnBrk="1" latinLnBrk="0" hangingPunct="1">
        <a:spcBef>
          <a:spcPct val="20000"/>
        </a:spcBef>
        <a:buFont typeface="Arial" pitchFamily="34" charset="0"/>
        <a:buChar char="•"/>
        <a:defRPr sz="19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1pPr>
      <a:lvl2pPr marL="445295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2pPr>
      <a:lvl3pPr marL="890590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3pPr>
      <a:lvl4pPr marL="1335886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4pPr>
      <a:lvl5pPr marL="1781181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5pPr>
      <a:lvl6pPr marL="2226476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6pPr>
      <a:lvl7pPr marL="2671771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7pPr>
      <a:lvl8pPr marL="3117067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8pPr>
      <a:lvl9pPr marL="3562362" algn="l" defTabSz="890590" rtl="0" eaLnBrk="1" latinLnBrk="0" hangingPunct="1">
        <a:defRPr sz="17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7.jpeg" Type="http://schemas.openxmlformats.org/officeDocument/2006/relationships/image" Id="rId8"></Relationship><Relationship TargetMode="External" Target="mailto:info@dancocapital.co.ke" Type="http://schemas.openxmlformats.org/officeDocument/2006/relationships/hyperlink" Id="rId13"></Relationship><Relationship Target="../media/image2.png" Type="http://schemas.openxmlformats.org/officeDocument/2006/relationships/image" Id="rId3"></Relationship><Relationship Target="../media/image6.jpeg" Type="http://schemas.openxmlformats.org/officeDocument/2006/relationships/image" Id="rId7"></Relationship><Relationship Target="../media/image11.jpeg" Type="http://schemas.openxmlformats.org/officeDocument/2006/relationships/image" Id="rId12"></Relationship><Relationship Target="../media/image1.png" Type="http://schemas.openxmlformats.org/officeDocument/2006/relationships/image" Id="rId2"></Relationship><Relationship Target="../slideLayouts/slideLayout1.xml" Type="http://schemas.openxmlformats.org/officeDocument/2006/relationships/slideLayout" Id="rId1"></Relationship><Relationship Target="../media/image5.png" Type="http://schemas.openxmlformats.org/officeDocument/2006/relationships/image" Id="rId6"></Relationship><Relationship Target="../media/image10.jpeg" Type="http://schemas.openxmlformats.org/officeDocument/2006/relationships/image" Id="rId11"></Relationship><Relationship Target="../media/image4.png" Type="http://schemas.openxmlformats.org/officeDocument/2006/relationships/image" Id="rId5"></Relationship><Relationship Target="../media/image9.jpeg" Type="http://schemas.openxmlformats.org/officeDocument/2006/relationships/image" Id="rId10"></Relationship><Relationship Target="../media/image3.png" Type="http://schemas.openxmlformats.org/officeDocument/2006/relationships/image" Id="rId4"></Relationship><Relationship Target="../media/image8.png" Type="http://schemas.openxmlformats.org/officeDocument/2006/relationships/image" Id="rId9"></Relationship><Relationship TargetMode="External" Target="http://www.dancocapital.co.ke/" Type="http://schemas.openxmlformats.org/officeDocument/2006/relationships/hyperlink" Id="rId14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5D5CE7-C8D2-9798-DC68-784A2B933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69199" cy="10693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0383" y="518218"/>
            <a:ext cx="6528435" cy="9656961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0C693A4-6068-24A9-F5ED-F45BA3D22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92" y="625734"/>
            <a:ext cx="1690926" cy="657581"/>
          </a:xfrm>
          <a:prstGeom prst="rect">
            <a:avLst/>
          </a:prstGeom>
        </p:spPr>
      </p:pic>
      <p:pic>
        <p:nvPicPr>
          <p:cNvPr id="28" name="Picture 27" descr="A close up of a logo  Description automatically generated">
            <a:extLst>
              <a:ext uri="{FF2B5EF4-FFF2-40B4-BE49-F238E27FC236}">
                <a16:creationId xmlns:a16="http://schemas.microsoft.com/office/drawing/2014/main" id="{8AF00979-5A03-46A0-406D-57565E56CFA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56" t="34369" r="28352" b="44631"/>
          <a:stretch/>
        </p:blipFill>
        <p:spPr>
          <a:xfrm>
            <a:off x="4798447" y="700252"/>
            <a:ext cx="1840830" cy="494285"/>
          </a:xfrm>
          <a:prstGeom prst="rect">
            <a:avLst/>
          </a:prstGeom>
        </p:spPr>
      </p:pic>
      <p:pic>
        <p:nvPicPr>
          <p:cNvPr id="1026" name="Picture 2" descr="Fujian ELESTAR Motor Co., Ltd">
            <a:extLst>
              <a:ext uri="{FF2B5EF4-FFF2-40B4-BE49-F238E27FC236}">
                <a16:creationId xmlns:a16="http://schemas.microsoft.com/office/drawing/2014/main" id="{2E406A5B-7880-D12D-C309-38C6B8D00A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37"/>
          <a:stretch/>
        </p:blipFill>
        <p:spPr bwMode="auto">
          <a:xfrm>
            <a:off x="3081893" y="4658994"/>
            <a:ext cx="1490600" cy="477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2711905D-EFD2-539D-5657-8423BAFE3930}"/>
              </a:ext>
            </a:extLst>
          </p:cNvPr>
          <p:cNvGrpSpPr/>
          <p:nvPr/>
        </p:nvGrpSpPr>
        <p:grpSpPr>
          <a:xfrm>
            <a:off x="1011276" y="1772976"/>
            <a:ext cx="2134208" cy="2330378"/>
            <a:chOff x="812703" y="1585931"/>
            <a:chExt cx="2273326" cy="2304021"/>
          </a:xfrm>
        </p:grpSpPr>
        <p:pic>
          <p:nvPicPr>
            <p:cNvPr id="36" name="Picture 35" descr="A black electric pump on a box  Description automatically generated">
              <a:extLst>
                <a:ext uri="{FF2B5EF4-FFF2-40B4-BE49-F238E27FC236}">
                  <a16:creationId xmlns:a16="http://schemas.microsoft.com/office/drawing/2014/main" id="{E7343421-7889-28F9-3314-7CC55DDE6A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44" t="12125" r="10552" b="13036"/>
            <a:stretch/>
          </p:blipFill>
          <p:spPr>
            <a:xfrm>
              <a:off x="1711300" y="1585931"/>
              <a:ext cx="1374729" cy="1917414"/>
            </a:xfrm>
            <a:prstGeom prst="rect">
              <a:avLst/>
            </a:prstGeom>
          </p:spPr>
        </p:pic>
        <p:sp>
          <p:nvSpPr>
            <p:cNvPr id="40" name="Rectangle 5">
              <a:extLst>
                <a:ext uri="{FF2B5EF4-FFF2-40B4-BE49-F238E27FC236}">
                  <a16:creationId xmlns:a16="http://schemas.microsoft.com/office/drawing/2014/main" id="{6669F80C-C3BD-8DE6-5067-9A30D929D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457" y="3392504"/>
              <a:ext cx="188282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Aqua pump QB60 0.5HP</a:t>
              </a:r>
            </a:p>
          </p:txBody>
        </p:sp>
        <p:pic>
          <p:nvPicPr>
            <p:cNvPr id="43" name="Picture 42" descr="A blue electric motor with a white background  Description automatically generated">
              <a:extLst>
                <a:ext uri="{FF2B5EF4-FFF2-40B4-BE49-F238E27FC236}">
                  <a16:creationId xmlns:a16="http://schemas.microsoft.com/office/drawing/2014/main" id="{4B63435C-AA24-3621-A6F2-B2B47C1664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50"/>
            <a:stretch/>
          </p:blipFill>
          <p:spPr>
            <a:xfrm>
              <a:off x="812703" y="2488322"/>
              <a:ext cx="1007098" cy="953961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D4CBEF5-9173-1FB0-CF50-109E877901EA}"/>
                </a:ext>
              </a:extLst>
            </p:cNvPr>
            <p:cNvSpPr/>
            <p:nvPr/>
          </p:nvSpPr>
          <p:spPr>
            <a:xfrm>
              <a:off x="1461884" y="3664908"/>
              <a:ext cx="1163276" cy="22504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Kes. 9,280</a:t>
              </a:r>
            </a:p>
          </p:txBody>
        </p:sp>
      </p:grpSp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92727577-ED0A-6AE2-6981-7F8960F60361}"/>
              </a:ext>
            </a:extLst>
          </p:cNvPr>
          <p:cNvGrpSpPr/>
          <p:nvPr/>
        </p:nvGrpSpPr>
        <p:grpSpPr>
          <a:xfrm>
            <a:off x="3063692" y="5892326"/>
            <a:ext cx="2514600" cy="2890158"/>
            <a:chOff x="3159049" y="6550163"/>
            <a:chExt cx="2514600" cy="2890158"/>
          </a:xfrm>
        </p:grpSpPr>
        <p:pic>
          <p:nvPicPr>
            <p:cNvPr id="2" name="image4.jpeg">
              <a:extLst>
                <a:ext uri="{FF2B5EF4-FFF2-40B4-BE49-F238E27FC236}">
                  <a16:creationId xmlns:a16="http://schemas.microsoft.com/office/drawing/2014/main" id="{E348E498-4957-6F7E-A2EB-21A6E5003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37978" y="6550163"/>
              <a:ext cx="506529" cy="2082788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4D918A5-44D8-533A-39B1-525FB502D99F}"/>
                </a:ext>
              </a:extLst>
            </p:cNvPr>
            <p:cNvSpPr txBox="1"/>
            <p:nvPr/>
          </p:nvSpPr>
          <p:spPr>
            <a:xfrm>
              <a:off x="3159049" y="8705773"/>
              <a:ext cx="2514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effectLst/>
                  <a:ea typeface="Arial MT"/>
                  <a:cs typeface="Arial MT"/>
                </a:rPr>
                <a:t>Submersible</a:t>
              </a:r>
              <a:r>
                <a:rPr lang="en-US" sz="1200" b="1" spc="-45" dirty="0">
                  <a:effectLst/>
                  <a:ea typeface="Arial MT"/>
                  <a:cs typeface="Arial MT"/>
                </a:rPr>
                <a:t> </a:t>
              </a:r>
              <a:r>
                <a:rPr lang="en-US" sz="1200" b="1" dirty="0">
                  <a:effectLst/>
                  <a:ea typeface="Arial MT"/>
                  <a:cs typeface="Arial MT"/>
                </a:rPr>
                <a:t>Water</a:t>
              </a:r>
              <a:r>
                <a:rPr lang="en-US" sz="1200" b="1" spc="-50" dirty="0">
                  <a:effectLst/>
                  <a:ea typeface="Arial MT"/>
                  <a:cs typeface="Arial MT"/>
                </a:rPr>
                <a:t> </a:t>
              </a:r>
              <a:r>
                <a:rPr lang="en-US" sz="1200" b="1" dirty="0">
                  <a:effectLst/>
                  <a:ea typeface="Arial MT"/>
                  <a:cs typeface="Arial MT"/>
                </a:rPr>
                <a:t>Pump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65E3560-69F3-B942-52CB-3956B916056A}"/>
                </a:ext>
              </a:extLst>
            </p:cNvPr>
            <p:cNvSpPr/>
            <p:nvPr/>
          </p:nvSpPr>
          <p:spPr>
            <a:xfrm>
              <a:off x="3240248" y="9041334"/>
              <a:ext cx="1873001" cy="398987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1.2 HP – 83,840 Kes.</a:t>
              </a:r>
            </a:p>
            <a:p>
              <a:pPr algn="ctr"/>
              <a:r>
                <a:rPr lang="en-US" sz="1200" dirty="0"/>
                <a:t>1 HP – 50,230 Kes.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0C8A7F5-1F3F-6434-B71B-7A1D4BF9E48A}"/>
              </a:ext>
            </a:extLst>
          </p:cNvPr>
          <p:cNvGrpSpPr/>
          <p:nvPr/>
        </p:nvGrpSpPr>
        <p:grpSpPr>
          <a:xfrm>
            <a:off x="4530173" y="4588318"/>
            <a:ext cx="3868479" cy="1561054"/>
            <a:chOff x="4704039" y="4398846"/>
            <a:chExt cx="3868479" cy="1561054"/>
          </a:xfrm>
        </p:grpSpPr>
        <p:pic>
          <p:nvPicPr>
            <p:cNvPr id="22" name="image9.jpeg">
              <a:extLst>
                <a:ext uri="{FF2B5EF4-FFF2-40B4-BE49-F238E27FC236}">
                  <a16:creationId xmlns:a16="http://schemas.microsoft.com/office/drawing/2014/main" id="{B97867EE-5411-16BD-D216-15838FAA36D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545207" y="4398846"/>
              <a:ext cx="1095579" cy="935199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DE356F1-A2BF-5B03-536D-8048B0E27881}"/>
                </a:ext>
              </a:extLst>
            </p:cNvPr>
            <p:cNvSpPr txBox="1"/>
            <p:nvPr/>
          </p:nvSpPr>
          <p:spPr>
            <a:xfrm>
              <a:off x="4704039" y="5344790"/>
              <a:ext cx="386847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03200" marR="0">
                <a:spcBef>
                  <a:spcPts val="450"/>
                </a:spcBef>
                <a:spcAft>
                  <a:spcPts val="0"/>
                </a:spcAft>
              </a:pPr>
              <a:r>
                <a:rPr lang="en-US" sz="1200" b="1" kern="0" dirty="0">
                  <a:effectLst/>
                  <a:ea typeface="Arial" panose="020B0604020202020204" pitchFamily="34" charset="0"/>
                </a:rPr>
                <a:t>Electric</a:t>
              </a:r>
              <a:r>
                <a:rPr lang="en-US" sz="1200" b="1" kern="0" spc="-25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Pressure</a:t>
              </a:r>
              <a:r>
                <a:rPr lang="en-US" sz="1200" b="1" kern="0" spc="-15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Controller</a:t>
              </a:r>
              <a:r>
                <a:rPr lang="en-US" sz="1200" b="1" kern="0" spc="-10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PC-4A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FCCB90B-D923-FCCA-F58C-82C6151C963B}"/>
                </a:ext>
              </a:extLst>
            </p:cNvPr>
            <p:cNvSpPr/>
            <p:nvPr/>
          </p:nvSpPr>
          <p:spPr>
            <a:xfrm>
              <a:off x="5528654" y="5696794"/>
              <a:ext cx="863793" cy="263106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Kes. 9,600 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4581866-3315-FF23-AF55-A111E4D359D4}"/>
              </a:ext>
            </a:extLst>
          </p:cNvPr>
          <p:cNvGrpSpPr/>
          <p:nvPr/>
        </p:nvGrpSpPr>
        <p:grpSpPr>
          <a:xfrm>
            <a:off x="4348173" y="2518703"/>
            <a:ext cx="2683551" cy="1606172"/>
            <a:chOff x="4202480" y="2475193"/>
            <a:chExt cx="2683551" cy="160617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CF319C9-407A-095F-66C5-B89FD9C0D958}"/>
                </a:ext>
              </a:extLst>
            </p:cNvPr>
            <p:cNvSpPr txBox="1"/>
            <p:nvPr/>
          </p:nvSpPr>
          <p:spPr>
            <a:xfrm>
              <a:off x="4202480" y="3499635"/>
              <a:ext cx="26835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03200" marR="0">
                <a:spcBef>
                  <a:spcPts val="450"/>
                </a:spcBef>
                <a:spcAft>
                  <a:spcPts val="0"/>
                </a:spcAft>
              </a:pPr>
              <a:r>
                <a:rPr lang="en-US" sz="1200" b="1" kern="0" dirty="0">
                  <a:effectLst/>
                  <a:ea typeface="Arial" panose="020B0604020202020204" pitchFamily="34" charset="0"/>
                </a:rPr>
                <a:t>Aqua Surface</a:t>
              </a:r>
              <a:r>
                <a:rPr lang="en-US" sz="1200" b="1" kern="0" spc="-25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Pump CPM158</a:t>
              </a: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0A2CEEC7-5AC5-6FCF-DECE-F05B1DD4D8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15569" b="2818"/>
            <a:stretch/>
          </p:blipFill>
          <p:spPr>
            <a:xfrm>
              <a:off x="4788214" y="2475193"/>
              <a:ext cx="1218693" cy="994598"/>
            </a:xfrm>
            <a:prstGeom prst="rect">
              <a:avLst/>
            </a:prstGeom>
          </p:spPr>
        </p:pic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FA971CC-7C98-385F-9068-3399C0143707}"/>
                </a:ext>
              </a:extLst>
            </p:cNvPr>
            <p:cNvSpPr/>
            <p:nvPr/>
          </p:nvSpPr>
          <p:spPr>
            <a:xfrm>
              <a:off x="4911688" y="3804366"/>
              <a:ext cx="1030253" cy="27699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Kes. 27,750 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70B4F44-B9AA-5FA3-E39C-C830B7F55C5F}"/>
              </a:ext>
            </a:extLst>
          </p:cNvPr>
          <p:cNvGrpSpPr/>
          <p:nvPr/>
        </p:nvGrpSpPr>
        <p:grpSpPr>
          <a:xfrm>
            <a:off x="163925" y="4608530"/>
            <a:ext cx="3536795" cy="2265268"/>
            <a:chOff x="111221" y="4756102"/>
            <a:chExt cx="3786388" cy="2308646"/>
          </a:xfrm>
        </p:grpSpPr>
        <p:pic>
          <p:nvPicPr>
            <p:cNvPr id="5" name="image5.jpeg">
              <a:extLst>
                <a:ext uri="{FF2B5EF4-FFF2-40B4-BE49-F238E27FC236}">
                  <a16:creationId xmlns:a16="http://schemas.microsoft.com/office/drawing/2014/main" id="{0B743CE3-BE2E-5B83-163D-D4B328893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3440" y="4756102"/>
              <a:ext cx="1126384" cy="178050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2661B9E-6E87-A1C5-4F62-3F4568BD57AD}"/>
                </a:ext>
              </a:extLst>
            </p:cNvPr>
            <p:cNvSpPr txBox="1"/>
            <p:nvPr/>
          </p:nvSpPr>
          <p:spPr>
            <a:xfrm>
              <a:off x="111221" y="6517506"/>
              <a:ext cx="3786388" cy="2823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/>
                <a:t>1.2 HP Submersible</a:t>
              </a:r>
              <a:r>
                <a:rPr lang="en-US" sz="1200" b="1" spc="-45" dirty="0">
                  <a:effectLst/>
                  <a:ea typeface="Arial MT"/>
                  <a:cs typeface="Arial MT"/>
                </a:rPr>
                <a:t> </a:t>
              </a:r>
              <a:r>
                <a:rPr lang="en-US" sz="1200" b="1" dirty="0">
                  <a:effectLst/>
                  <a:ea typeface="Arial MT"/>
                  <a:cs typeface="Arial MT"/>
                </a:rPr>
                <a:t>Water</a:t>
              </a:r>
              <a:r>
                <a:rPr lang="en-US" sz="1200" b="1" spc="-45" dirty="0">
                  <a:effectLst/>
                  <a:ea typeface="Arial MT"/>
                  <a:cs typeface="Arial MT"/>
                </a:rPr>
                <a:t> </a:t>
              </a:r>
              <a:r>
                <a:rPr lang="en-US" sz="1200" b="1" dirty="0">
                  <a:effectLst/>
                  <a:ea typeface="Arial MT"/>
                  <a:cs typeface="Arial MT"/>
                </a:rPr>
                <a:t>Pump</a:t>
              </a:r>
              <a:r>
                <a:rPr lang="en-US" sz="1200" b="1" spc="-30" dirty="0">
                  <a:effectLst/>
                  <a:ea typeface="Arial MT"/>
                  <a:cs typeface="Arial MT"/>
                </a:rPr>
                <a:t> </a:t>
              </a:r>
              <a:r>
                <a:rPr lang="en-US" sz="1200" b="1" dirty="0">
                  <a:effectLst/>
                  <a:ea typeface="Arial MT"/>
                  <a:cs typeface="Arial MT"/>
                </a:rPr>
                <a:t>SCM5</a:t>
              </a:r>
              <a:r>
                <a:rPr lang="en-US" sz="1200" b="1" spc="-40" dirty="0">
                  <a:effectLst/>
                  <a:ea typeface="Arial MT"/>
                  <a:cs typeface="Arial MT"/>
                </a:rPr>
                <a:t>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862A8AF-5E49-2D10-65BB-598D2BB4FE26}"/>
                </a:ext>
              </a:extLst>
            </p:cNvPr>
            <p:cNvSpPr/>
            <p:nvPr/>
          </p:nvSpPr>
          <p:spPr>
            <a:xfrm>
              <a:off x="1410397" y="6801141"/>
              <a:ext cx="1068890" cy="263607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Kes. 76,800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E730DD3-B04A-6713-C23B-85466895A94C}"/>
              </a:ext>
            </a:extLst>
          </p:cNvPr>
          <p:cNvGrpSpPr/>
          <p:nvPr/>
        </p:nvGrpSpPr>
        <p:grpSpPr>
          <a:xfrm>
            <a:off x="-378668" y="7402833"/>
            <a:ext cx="4063284" cy="945219"/>
            <a:chOff x="-525687" y="8117590"/>
            <a:chExt cx="4063284" cy="945219"/>
          </a:xfrm>
        </p:grpSpPr>
        <p:pic>
          <p:nvPicPr>
            <p:cNvPr id="15" name="image7.jpeg">
              <a:extLst>
                <a:ext uri="{FF2B5EF4-FFF2-40B4-BE49-F238E27FC236}">
                  <a16:creationId xmlns:a16="http://schemas.microsoft.com/office/drawing/2014/main" id="{07049CAB-CEBC-7889-3F0D-C36EFD779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21657" y="8117590"/>
              <a:ext cx="325910" cy="358523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5F436A5-C37C-3A1A-2613-9A055CED0995}"/>
                </a:ext>
              </a:extLst>
            </p:cNvPr>
            <p:cNvSpPr txBox="1"/>
            <p:nvPr/>
          </p:nvSpPr>
          <p:spPr>
            <a:xfrm>
              <a:off x="-525687" y="8478205"/>
              <a:ext cx="406328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03200" marR="0" algn="ctr">
                <a:spcBef>
                  <a:spcPts val="450"/>
                </a:spcBef>
                <a:spcAft>
                  <a:spcPts val="0"/>
                </a:spcAft>
              </a:pPr>
              <a:r>
                <a:rPr lang="en-US" sz="1200" b="1" kern="0" dirty="0">
                  <a:effectLst/>
                  <a:ea typeface="Arial" panose="020B0604020202020204" pitchFamily="34" charset="0"/>
                </a:rPr>
                <a:t>Pressure</a:t>
              </a:r>
              <a:r>
                <a:rPr lang="en-US" sz="1200" b="1" kern="0" spc="-15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Switch</a:t>
              </a:r>
              <a:r>
                <a:rPr lang="en-US" sz="1200" b="1" kern="0" spc="-20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SK-6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8D74A54-AB08-C89D-F2AA-151CB7D394DE}"/>
                </a:ext>
              </a:extLst>
            </p:cNvPr>
            <p:cNvSpPr/>
            <p:nvPr/>
          </p:nvSpPr>
          <p:spPr>
            <a:xfrm>
              <a:off x="1094840" y="8785810"/>
              <a:ext cx="845463" cy="27699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Kes. 2,560 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DC91ED0-51EA-4719-CE63-8C54B740A937}"/>
              </a:ext>
            </a:extLst>
          </p:cNvPr>
          <p:cNvGrpSpPr/>
          <p:nvPr/>
        </p:nvGrpSpPr>
        <p:grpSpPr>
          <a:xfrm>
            <a:off x="5057381" y="6751162"/>
            <a:ext cx="4237148" cy="1221922"/>
            <a:chOff x="4697931" y="6835005"/>
            <a:chExt cx="4237148" cy="1221922"/>
          </a:xfrm>
        </p:grpSpPr>
        <p:pic>
          <p:nvPicPr>
            <p:cNvPr id="19" name="image8.jpeg">
              <a:extLst>
                <a:ext uri="{FF2B5EF4-FFF2-40B4-BE49-F238E27FC236}">
                  <a16:creationId xmlns:a16="http://schemas.microsoft.com/office/drawing/2014/main" id="{9F3A2104-0CEF-45C0-0F94-F5D7225AA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011891" y="6835005"/>
              <a:ext cx="1149884" cy="59176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5CBA625-E3E7-4E20-CCCB-07350085B1D0}"/>
                </a:ext>
              </a:extLst>
            </p:cNvPr>
            <p:cNvSpPr txBox="1"/>
            <p:nvPr/>
          </p:nvSpPr>
          <p:spPr>
            <a:xfrm>
              <a:off x="4697931" y="7479034"/>
              <a:ext cx="423714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03200" marR="0">
                <a:spcBef>
                  <a:spcPts val="450"/>
                </a:spcBef>
                <a:spcAft>
                  <a:spcPts val="0"/>
                </a:spcAft>
              </a:pPr>
              <a:r>
                <a:rPr lang="en-US" sz="1200" b="1" kern="0" dirty="0">
                  <a:effectLst/>
                  <a:ea typeface="Arial" panose="020B0604020202020204" pitchFamily="34" charset="0"/>
                </a:rPr>
                <a:t>Floating</a:t>
              </a:r>
              <a:r>
                <a:rPr lang="en-US" sz="1200" b="1" kern="0" spc="-20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Switch</a:t>
              </a:r>
              <a:r>
                <a:rPr lang="en-US" sz="1200" b="1" kern="0" spc="-10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6M</a:t>
              </a:r>
              <a:r>
                <a:rPr lang="en-US" sz="1200" b="1" kern="0" spc="-5" dirty="0">
                  <a:effectLst/>
                  <a:ea typeface="Arial" panose="020B0604020202020204" pitchFamily="34" charset="0"/>
                </a:rPr>
                <a:t> </a:t>
              </a:r>
              <a:r>
                <a:rPr lang="en-US" sz="1200" b="1" kern="0" dirty="0">
                  <a:effectLst/>
                  <a:ea typeface="Arial" panose="020B0604020202020204" pitchFamily="34" charset="0"/>
                </a:rPr>
                <a:t>PVC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87FF69C-0B3A-87EE-0AFC-74A7096E8DBC}"/>
                </a:ext>
              </a:extLst>
            </p:cNvPr>
            <p:cNvSpPr/>
            <p:nvPr/>
          </p:nvSpPr>
          <p:spPr>
            <a:xfrm>
              <a:off x="5316312" y="7779928"/>
              <a:ext cx="845463" cy="27699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Kes. 3,430 </a:t>
              </a:r>
            </a:p>
          </p:txBody>
        </p:sp>
      </p:grpSp>
      <p:sp>
        <p:nvSpPr>
          <p:cNvPr id="1032" name="TextBox 1031">
            <a:extLst>
              <a:ext uri="{FF2B5EF4-FFF2-40B4-BE49-F238E27FC236}">
                <a16:creationId xmlns:a16="http://schemas.microsoft.com/office/drawing/2014/main" id="{A7947004-C809-1885-2014-275A5A3D99F0}"/>
              </a:ext>
            </a:extLst>
          </p:cNvPr>
          <p:cNvSpPr txBox="1"/>
          <p:nvPr/>
        </p:nvSpPr>
        <p:spPr>
          <a:xfrm>
            <a:off x="1508326" y="1257601"/>
            <a:ext cx="4668590" cy="36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7698" marR="289077" algn="ctr">
              <a:lnSpc>
                <a:spcPct val="101725"/>
              </a:lnSpc>
              <a:spcBef>
                <a:spcPts val="838"/>
              </a:spcBef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PR</a:t>
            </a:r>
            <a:r>
              <a:rPr lang="en-US" sz="1800" b="1" spc="-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n-US" sz="1800" b="1" spc="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 CATALOGUE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034" name="object 32">
            <a:extLst>
              <a:ext uri="{FF2B5EF4-FFF2-40B4-BE49-F238E27FC236}">
                <a16:creationId xmlns:a16="http://schemas.microsoft.com/office/drawing/2014/main" id="{C87ECE66-8686-68C2-744F-8A62083731F8}"/>
              </a:ext>
            </a:extLst>
          </p:cNvPr>
          <p:cNvSpPr txBox="1"/>
          <p:nvPr/>
        </p:nvSpPr>
        <p:spPr>
          <a:xfrm>
            <a:off x="779294" y="9448670"/>
            <a:ext cx="3465982" cy="675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569">
              <a:lnSpc>
                <a:spcPts val="1086"/>
              </a:lnSpc>
              <a:spcBef>
                <a:spcPts val="54"/>
              </a:spcBef>
            </a:pPr>
            <a:r>
              <a:rPr sz="1461" b="1" spc="-4" baseline="2730" dirty="0">
                <a:solidFill>
                  <a:srgbClr val="D26012"/>
                </a:solidFill>
                <a:latin typeface="Calibri"/>
                <a:cs typeface="Calibri"/>
              </a:rPr>
              <a:t>D</a:t>
            </a:r>
            <a:r>
              <a:rPr sz="1461" b="1" baseline="2730" dirty="0">
                <a:solidFill>
                  <a:srgbClr val="D26012"/>
                </a:solidFill>
                <a:latin typeface="Calibri"/>
                <a:cs typeface="Calibri"/>
              </a:rPr>
              <a:t>a</a:t>
            </a:r>
            <a:r>
              <a:rPr sz="1461" b="1" spc="4" baseline="2730" dirty="0">
                <a:solidFill>
                  <a:srgbClr val="D26012"/>
                </a:solidFill>
                <a:latin typeface="Calibri"/>
                <a:cs typeface="Calibri"/>
              </a:rPr>
              <a:t>nc</a:t>
            </a:r>
            <a:r>
              <a:rPr sz="1461" b="1" baseline="2730" dirty="0">
                <a:solidFill>
                  <a:srgbClr val="D26012"/>
                </a:solidFill>
                <a:latin typeface="Calibri"/>
                <a:cs typeface="Calibri"/>
              </a:rPr>
              <a:t>o</a:t>
            </a:r>
            <a:r>
              <a:rPr sz="1461" b="1" spc="-25" baseline="2730" dirty="0">
                <a:solidFill>
                  <a:srgbClr val="D26012"/>
                </a:solidFill>
                <a:latin typeface="Calibri"/>
                <a:cs typeface="Calibri"/>
              </a:rPr>
              <a:t> </a:t>
            </a:r>
            <a:r>
              <a:rPr sz="1461" b="1" spc="4" baseline="2730" dirty="0">
                <a:solidFill>
                  <a:srgbClr val="D26012"/>
                </a:solidFill>
                <a:latin typeface="Calibri"/>
                <a:cs typeface="Calibri"/>
              </a:rPr>
              <a:t>C</a:t>
            </a:r>
            <a:r>
              <a:rPr sz="1461" b="1" baseline="2730" dirty="0">
                <a:solidFill>
                  <a:srgbClr val="D26012"/>
                </a:solidFill>
                <a:latin typeface="Calibri"/>
                <a:cs typeface="Calibri"/>
              </a:rPr>
              <a:t>a</a:t>
            </a:r>
            <a:r>
              <a:rPr sz="1461" b="1" spc="4" baseline="2730" dirty="0">
                <a:solidFill>
                  <a:srgbClr val="D26012"/>
                </a:solidFill>
                <a:latin typeface="Calibri"/>
                <a:cs typeface="Calibri"/>
              </a:rPr>
              <a:t>p</a:t>
            </a:r>
            <a:r>
              <a:rPr sz="1461" b="1" spc="-4" baseline="2730" dirty="0">
                <a:solidFill>
                  <a:srgbClr val="D26012"/>
                </a:solidFill>
                <a:latin typeface="Calibri"/>
                <a:cs typeface="Calibri"/>
              </a:rPr>
              <a:t>i</a:t>
            </a:r>
            <a:r>
              <a:rPr sz="1461" b="1" baseline="2730" dirty="0">
                <a:solidFill>
                  <a:srgbClr val="D26012"/>
                </a:solidFill>
                <a:latin typeface="Calibri"/>
                <a:cs typeface="Calibri"/>
              </a:rPr>
              <a:t>tal</a:t>
            </a:r>
            <a:r>
              <a:rPr sz="1461" b="1" spc="-27" baseline="2730" dirty="0">
                <a:solidFill>
                  <a:srgbClr val="D26012"/>
                </a:solidFill>
                <a:latin typeface="Calibri"/>
                <a:cs typeface="Calibri"/>
              </a:rPr>
              <a:t> </a:t>
            </a:r>
            <a:r>
              <a:rPr sz="1461" b="1" baseline="2730" dirty="0">
                <a:solidFill>
                  <a:srgbClr val="D26012"/>
                </a:solidFill>
                <a:latin typeface="Calibri"/>
                <a:cs typeface="Calibri"/>
              </a:rPr>
              <a:t>L</a:t>
            </a:r>
            <a:r>
              <a:rPr sz="1461" b="1" spc="-4" baseline="2730" dirty="0">
                <a:solidFill>
                  <a:srgbClr val="D26012"/>
                </a:solidFill>
                <a:latin typeface="Calibri"/>
                <a:cs typeface="Calibri"/>
              </a:rPr>
              <a:t>i</a:t>
            </a:r>
            <a:r>
              <a:rPr sz="1461" b="1" spc="14" baseline="2730" dirty="0">
                <a:solidFill>
                  <a:srgbClr val="D26012"/>
                </a:solidFill>
                <a:latin typeface="Calibri"/>
                <a:cs typeface="Calibri"/>
              </a:rPr>
              <a:t>m</a:t>
            </a:r>
            <a:r>
              <a:rPr sz="1461" b="1" spc="-4" baseline="2730" dirty="0">
                <a:solidFill>
                  <a:srgbClr val="D26012"/>
                </a:solidFill>
                <a:latin typeface="Calibri"/>
                <a:cs typeface="Calibri"/>
              </a:rPr>
              <a:t>i</a:t>
            </a:r>
            <a:r>
              <a:rPr sz="1461" b="1" baseline="2730" dirty="0">
                <a:solidFill>
                  <a:srgbClr val="D26012"/>
                </a:solidFill>
                <a:latin typeface="Calibri"/>
                <a:cs typeface="Calibri"/>
              </a:rPr>
              <a:t>t</a:t>
            </a:r>
            <a:r>
              <a:rPr sz="1461" b="1" spc="4" baseline="2730" dirty="0">
                <a:solidFill>
                  <a:srgbClr val="D26012"/>
                </a:solidFill>
                <a:latin typeface="Calibri"/>
                <a:cs typeface="Calibri"/>
              </a:rPr>
              <a:t>e</a:t>
            </a:r>
            <a:r>
              <a:rPr sz="1461" b="1" baseline="2730" dirty="0">
                <a:solidFill>
                  <a:srgbClr val="D26012"/>
                </a:solidFill>
                <a:latin typeface="Calibri"/>
                <a:cs typeface="Calibri"/>
              </a:rPr>
              <a:t>d</a:t>
            </a:r>
            <a:r>
              <a:rPr sz="1461" b="1" spc="-16" baseline="2730" dirty="0">
                <a:solidFill>
                  <a:srgbClr val="D26012"/>
                </a:solidFill>
                <a:latin typeface="Calibri"/>
                <a:cs typeface="Calibri"/>
              </a:rPr>
              <a:t> </a:t>
            </a:r>
            <a:r>
              <a:rPr sz="1461" baseline="2730" dirty="0">
                <a:latin typeface="Calibri"/>
                <a:cs typeface="Calibri"/>
              </a:rPr>
              <a:t>|</a:t>
            </a:r>
            <a:r>
              <a:rPr sz="1461" spc="-4" baseline="2730" dirty="0">
                <a:latin typeface="Calibri"/>
                <a:cs typeface="Calibri"/>
              </a:rPr>
              <a:t> </a:t>
            </a:r>
            <a:r>
              <a:rPr sz="1461" baseline="2730" dirty="0">
                <a:latin typeface="Calibri"/>
                <a:cs typeface="Calibri"/>
              </a:rPr>
              <a:t>PO</a:t>
            </a:r>
            <a:r>
              <a:rPr sz="1461" spc="-6" baseline="2730" dirty="0">
                <a:latin typeface="Calibri"/>
                <a:cs typeface="Calibri"/>
              </a:rPr>
              <a:t> </a:t>
            </a:r>
            <a:r>
              <a:rPr sz="1461" spc="9" baseline="2730" dirty="0">
                <a:latin typeface="Calibri"/>
                <a:cs typeface="Calibri"/>
              </a:rPr>
              <a:t>B</a:t>
            </a:r>
            <a:r>
              <a:rPr sz="1461" baseline="2730" dirty="0">
                <a:latin typeface="Calibri"/>
                <a:cs typeface="Calibri"/>
              </a:rPr>
              <a:t>ox</a:t>
            </a:r>
            <a:r>
              <a:rPr sz="1461" spc="-14" baseline="2730" dirty="0">
                <a:latin typeface="Calibri"/>
                <a:cs typeface="Calibri"/>
              </a:rPr>
              <a:t> </a:t>
            </a:r>
            <a:r>
              <a:rPr sz="1461" baseline="2730" dirty="0">
                <a:latin typeface="Calibri"/>
                <a:cs typeface="Calibri"/>
              </a:rPr>
              <a:t>462</a:t>
            </a:r>
            <a:r>
              <a:rPr sz="1461" spc="-4" baseline="2730" dirty="0">
                <a:latin typeface="Calibri"/>
                <a:cs typeface="Calibri"/>
              </a:rPr>
              <a:t>0</a:t>
            </a:r>
            <a:r>
              <a:rPr sz="1461" spc="14" baseline="2730" dirty="0">
                <a:latin typeface="Calibri"/>
                <a:cs typeface="Calibri"/>
              </a:rPr>
              <a:t>6</a:t>
            </a:r>
            <a:r>
              <a:rPr sz="1461" spc="-4" baseline="2730" dirty="0">
                <a:latin typeface="Calibri"/>
                <a:cs typeface="Calibri"/>
              </a:rPr>
              <a:t>-</a:t>
            </a:r>
            <a:r>
              <a:rPr sz="1461" baseline="2730" dirty="0">
                <a:latin typeface="Calibri"/>
                <a:cs typeface="Calibri"/>
              </a:rPr>
              <a:t>00</a:t>
            </a:r>
            <a:r>
              <a:rPr sz="1461" spc="9" baseline="2730" dirty="0">
                <a:latin typeface="Calibri"/>
                <a:cs typeface="Calibri"/>
              </a:rPr>
              <a:t>1</a:t>
            </a:r>
            <a:r>
              <a:rPr sz="1461" baseline="2730" dirty="0">
                <a:latin typeface="Calibri"/>
                <a:cs typeface="Calibri"/>
              </a:rPr>
              <a:t>00</a:t>
            </a:r>
            <a:r>
              <a:rPr sz="1461" spc="-52" baseline="2730" dirty="0">
                <a:latin typeface="Calibri"/>
                <a:cs typeface="Calibri"/>
              </a:rPr>
              <a:t> </a:t>
            </a:r>
            <a:r>
              <a:rPr sz="1461" baseline="2730" dirty="0">
                <a:latin typeface="Calibri"/>
                <a:cs typeface="Calibri"/>
              </a:rPr>
              <a:t>|</a:t>
            </a:r>
            <a:r>
              <a:rPr sz="1461" spc="-4" baseline="2730" dirty="0">
                <a:latin typeface="Calibri"/>
                <a:cs typeface="Calibri"/>
              </a:rPr>
              <a:t> </a:t>
            </a:r>
            <a:r>
              <a:rPr sz="1461" spc="4" baseline="2730" dirty="0">
                <a:latin typeface="Calibri"/>
                <a:cs typeface="Calibri"/>
              </a:rPr>
              <a:t>N</a:t>
            </a:r>
            <a:r>
              <a:rPr sz="1461" baseline="2730" dirty="0">
                <a:latin typeface="Calibri"/>
                <a:cs typeface="Calibri"/>
              </a:rPr>
              <a:t>air</a:t>
            </a:r>
            <a:r>
              <a:rPr sz="1461" spc="4" baseline="2730" dirty="0">
                <a:latin typeface="Calibri"/>
                <a:cs typeface="Calibri"/>
              </a:rPr>
              <a:t>ob</a:t>
            </a:r>
            <a:r>
              <a:rPr sz="1461" baseline="2730" dirty="0">
                <a:latin typeface="Calibri"/>
                <a:cs typeface="Calibri"/>
              </a:rPr>
              <a:t>i,</a:t>
            </a:r>
            <a:r>
              <a:rPr sz="1461" spc="-26" baseline="2730" dirty="0">
                <a:latin typeface="Calibri"/>
                <a:cs typeface="Calibri"/>
              </a:rPr>
              <a:t> </a:t>
            </a:r>
            <a:r>
              <a:rPr sz="1461" baseline="2730" dirty="0">
                <a:latin typeface="Calibri"/>
                <a:cs typeface="Calibri"/>
              </a:rPr>
              <a:t>K</a:t>
            </a:r>
            <a:r>
              <a:rPr sz="1461" spc="4" baseline="2730" dirty="0">
                <a:latin typeface="Calibri"/>
                <a:cs typeface="Calibri"/>
              </a:rPr>
              <a:t>eny</a:t>
            </a:r>
            <a:r>
              <a:rPr sz="1461" baseline="2730" dirty="0">
                <a:latin typeface="Calibri"/>
                <a:cs typeface="Calibri"/>
              </a:rPr>
              <a:t>a</a:t>
            </a:r>
            <a:endParaRPr sz="974" dirty="0">
              <a:latin typeface="Calibri"/>
              <a:cs typeface="Calibri"/>
            </a:endParaRPr>
          </a:p>
          <a:p>
            <a:pPr marL="12369" marR="18478">
              <a:lnSpc>
                <a:spcPct val="101725"/>
              </a:lnSpc>
            </a:pPr>
            <a:r>
              <a:rPr lang="en-US" sz="974" spc="-4" dirty="0">
                <a:latin typeface="Calibri"/>
                <a:cs typeface="Calibri"/>
              </a:rPr>
              <a:t> </a:t>
            </a:r>
            <a:r>
              <a:rPr sz="974" spc="-4" dirty="0">
                <a:latin typeface="Calibri"/>
                <a:cs typeface="Calibri"/>
              </a:rPr>
              <a:t>Te</a:t>
            </a:r>
            <a:r>
              <a:rPr sz="974" dirty="0">
                <a:latin typeface="Calibri"/>
                <a:cs typeface="Calibri"/>
              </a:rPr>
              <a:t>l</a:t>
            </a:r>
            <a:r>
              <a:rPr sz="974" spc="2" dirty="0">
                <a:latin typeface="Calibri"/>
                <a:cs typeface="Calibri"/>
              </a:rPr>
              <a:t> </a:t>
            </a:r>
            <a:r>
              <a:rPr sz="974" spc="-4" dirty="0">
                <a:latin typeface="Calibri"/>
                <a:cs typeface="Calibri"/>
              </a:rPr>
              <a:t>+</a:t>
            </a:r>
            <a:r>
              <a:rPr sz="974" dirty="0">
                <a:latin typeface="Calibri"/>
                <a:cs typeface="Calibri"/>
              </a:rPr>
              <a:t>254</a:t>
            </a:r>
            <a:r>
              <a:rPr sz="974" spc="-19" dirty="0">
                <a:latin typeface="Calibri"/>
                <a:cs typeface="Calibri"/>
              </a:rPr>
              <a:t> </a:t>
            </a:r>
            <a:r>
              <a:rPr sz="974" spc="9" dirty="0">
                <a:latin typeface="Calibri"/>
                <a:cs typeface="Calibri"/>
              </a:rPr>
              <a:t>7</a:t>
            </a:r>
            <a:r>
              <a:rPr sz="974" dirty="0">
                <a:latin typeface="Calibri"/>
                <a:cs typeface="Calibri"/>
              </a:rPr>
              <a:t>316</a:t>
            </a:r>
            <a:r>
              <a:rPr sz="974" spc="9" dirty="0">
                <a:latin typeface="Calibri"/>
                <a:cs typeface="Calibri"/>
              </a:rPr>
              <a:t>4</a:t>
            </a:r>
            <a:r>
              <a:rPr sz="974" dirty="0">
                <a:latin typeface="Calibri"/>
                <a:cs typeface="Calibri"/>
              </a:rPr>
              <a:t>1414</a:t>
            </a:r>
            <a:r>
              <a:rPr sz="974" spc="-49" dirty="0">
                <a:latin typeface="Calibri"/>
                <a:cs typeface="Calibri"/>
              </a:rPr>
              <a:t> </a:t>
            </a:r>
            <a:r>
              <a:rPr sz="974" dirty="0">
                <a:latin typeface="Calibri"/>
                <a:cs typeface="Calibri"/>
              </a:rPr>
              <a:t>|</a:t>
            </a:r>
            <a:r>
              <a:rPr sz="974" spc="10" dirty="0">
                <a:latin typeface="Calibri"/>
                <a:cs typeface="Calibri"/>
              </a:rPr>
              <a:t> </a:t>
            </a:r>
            <a:r>
              <a:rPr sz="974" spc="-4" dirty="0">
                <a:latin typeface="Calibri"/>
                <a:cs typeface="Calibri"/>
              </a:rPr>
              <a:t>+</a:t>
            </a:r>
            <a:r>
              <a:rPr sz="974" dirty="0">
                <a:latin typeface="Calibri"/>
                <a:cs typeface="Calibri"/>
              </a:rPr>
              <a:t>2</a:t>
            </a:r>
            <a:r>
              <a:rPr sz="974" spc="9" dirty="0">
                <a:latin typeface="Calibri"/>
                <a:cs typeface="Calibri"/>
              </a:rPr>
              <a:t>5</a:t>
            </a:r>
            <a:r>
              <a:rPr sz="974" dirty="0">
                <a:latin typeface="Calibri"/>
                <a:cs typeface="Calibri"/>
              </a:rPr>
              <a:t>4</a:t>
            </a:r>
            <a:r>
              <a:rPr sz="974" spc="-19" dirty="0">
                <a:latin typeface="Calibri"/>
                <a:cs typeface="Calibri"/>
              </a:rPr>
              <a:t> </a:t>
            </a:r>
            <a:r>
              <a:rPr sz="974" spc="9" dirty="0">
                <a:latin typeface="Calibri"/>
                <a:cs typeface="Calibri"/>
              </a:rPr>
              <a:t>7</a:t>
            </a:r>
            <a:r>
              <a:rPr sz="974" dirty="0">
                <a:latin typeface="Calibri"/>
                <a:cs typeface="Calibri"/>
              </a:rPr>
              <a:t>116</a:t>
            </a:r>
            <a:r>
              <a:rPr sz="974" spc="-4" dirty="0">
                <a:latin typeface="Calibri"/>
                <a:cs typeface="Calibri"/>
              </a:rPr>
              <a:t>4</a:t>
            </a:r>
            <a:r>
              <a:rPr sz="974" dirty="0">
                <a:latin typeface="Calibri"/>
                <a:cs typeface="Calibri"/>
              </a:rPr>
              <a:t>1</a:t>
            </a:r>
            <a:r>
              <a:rPr sz="974" spc="9" dirty="0">
                <a:latin typeface="Calibri"/>
                <a:cs typeface="Calibri"/>
              </a:rPr>
              <a:t>4</a:t>
            </a:r>
            <a:r>
              <a:rPr sz="974" dirty="0">
                <a:latin typeface="Calibri"/>
                <a:cs typeface="Calibri"/>
              </a:rPr>
              <a:t>14</a:t>
            </a:r>
          </a:p>
          <a:p>
            <a:pPr marL="40569" marR="18478">
              <a:lnSpc>
                <a:spcPct val="101725"/>
              </a:lnSpc>
            </a:pPr>
            <a:r>
              <a:rPr sz="974" dirty="0">
                <a:latin typeface="Calibri"/>
                <a:cs typeface="Calibri"/>
              </a:rPr>
              <a:t>E mail:</a:t>
            </a:r>
            <a:r>
              <a:rPr sz="974" spc="-19" dirty="0">
                <a:latin typeface="Calibri"/>
                <a:cs typeface="Calibri"/>
              </a:rPr>
              <a:t> </a:t>
            </a:r>
            <a:r>
              <a:rPr sz="974" spc="-21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974" u="sng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i</a:t>
            </a:r>
            <a:r>
              <a:rPr sz="974" u="sng" spc="4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n</a:t>
            </a:r>
            <a:r>
              <a:rPr sz="974" u="sng" spc="-4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f</a:t>
            </a:r>
            <a:r>
              <a:rPr sz="974" u="sng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o@d</a:t>
            </a:r>
            <a:r>
              <a:rPr sz="974" u="sng" spc="4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an</a:t>
            </a:r>
            <a:r>
              <a:rPr sz="974" u="sng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coca</a:t>
            </a:r>
            <a:r>
              <a:rPr sz="974" u="sng" spc="4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p</a:t>
            </a:r>
            <a:r>
              <a:rPr sz="974" u="sng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it</a:t>
            </a:r>
            <a:r>
              <a:rPr sz="974" u="sng" spc="4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a</a:t>
            </a:r>
            <a:r>
              <a:rPr sz="974" u="sng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l.c</a:t>
            </a:r>
            <a:r>
              <a:rPr sz="974" u="sng" spc="14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o</a:t>
            </a:r>
            <a:r>
              <a:rPr sz="974" u="sng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.</a:t>
            </a:r>
            <a:r>
              <a:rPr sz="974" u="sng" spc="4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k</a:t>
            </a:r>
            <a:r>
              <a:rPr sz="974" u="sng" dirty="0">
                <a:solidFill>
                  <a:srgbClr val="0462C1"/>
                </a:solidFill>
                <a:latin typeface="Calibri"/>
                <a:cs typeface="Calibri"/>
                <a:hlinkClick r:id="rId13"/>
              </a:rPr>
              <a:t>e</a:t>
            </a:r>
            <a:endParaRPr sz="974" dirty="0">
              <a:latin typeface="Calibri"/>
              <a:cs typeface="Calibri"/>
            </a:endParaRPr>
          </a:p>
          <a:p>
            <a:pPr marL="40569" marR="18478">
              <a:lnSpc>
                <a:spcPts val="1178"/>
              </a:lnSpc>
              <a:spcBef>
                <a:spcPts val="58"/>
              </a:spcBef>
            </a:pPr>
            <a:r>
              <a:rPr sz="1461" baseline="2730" dirty="0">
                <a:latin typeface="Calibri"/>
                <a:cs typeface="Calibri"/>
              </a:rPr>
              <a:t>Webs</a:t>
            </a:r>
            <a:r>
              <a:rPr sz="1461" spc="-4" baseline="2730" dirty="0">
                <a:latin typeface="Calibri"/>
                <a:cs typeface="Calibri"/>
              </a:rPr>
              <a:t>i</a:t>
            </a:r>
            <a:r>
              <a:rPr sz="1461" baseline="2730" dirty="0">
                <a:latin typeface="Calibri"/>
                <a:cs typeface="Calibri"/>
              </a:rPr>
              <a:t>t</a:t>
            </a:r>
            <a:r>
              <a:rPr sz="1461" spc="9" baseline="2730" dirty="0">
                <a:latin typeface="Calibri"/>
                <a:cs typeface="Calibri"/>
              </a:rPr>
              <a:t>e</a:t>
            </a:r>
            <a:r>
              <a:rPr sz="1461" baseline="2730" dirty="0">
                <a:latin typeface="Calibri"/>
                <a:cs typeface="Calibri"/>
              </a:rPr>
              <a:t>:</a:t>
            </a:r>
            <a:r>
              <a:rPr sz="1461" spc="-34" baseline="2730" dirty="0">
                <a:latin typeface="Calibri"/>
                <a:cs typeface="Calibri"/>
              </a:rPr>
              <a:t> </a:t>
            </a:r>
            <a:r>
              <a:rPr sz="1461" spc="-215" baseline="273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61" u="sng" spc="4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w</a:t>
            </a:r>
            <a:r>
              <a:rPr sz="1461" u="sng" spc="-4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ww</a:t>
            </a:r>
            <a:r>
              <a:rPr sz="1461" u="sng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.</a:t>
            </a:r>
            <a:r>
              <a:rPr sz="1461" u="sng" spc="4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d</a:t>
            </a:r>
            <a:r>
              <a:rPr sz="1461" u="sng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a</a:t>
            </a:r>
            <a:r>
              <a:rPr sz="1461" u="sng" spc="4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n</a:t>
            </a:r>
            <a:r>
              <a:rPr sz="1461" u="sng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coca</a:t>
            </a:r>
            <a:r>
              <a:rPr sz="1461" u="sng" spc="4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p</a:t>
            </a:r>
            <a:r>
              <a:rPr sz="1461" u="sng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it</a:t>
            </a:r>
            <a:r>
              <a:rPr sz="1461" u="sng" spc="4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a</a:t>
            </a:r>
            <a:r>
              <a:rPr sz="1461" u="sng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l</a:t>
            </a:r>
            <a:r>
              <a:rPr sz="1461" u="sng" spc="9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.</a:t>
            </a:r>
            <a:r>
              <a:rPr sz="1461" u="sng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co.</a:t>
            </a:r>
            <a:r>
              <a:rPr sz="1461" u="sng" spc="4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k</a:t>
            </a:r>
            <a:r>
              <a:rPr sz="1461" u="sng" baseline="2730" dirty="0">
                <a:solidFill>
                  <a:srgbClr val="0462C1"/>
                </a:solidFill>
                <a:latin typeface="Calibri"/>
                <a:cs typeface="Calibri"/>
                <a:hlinkClick r:id="rId14"/>
              </a:rPr>
              <a:t>e</a:t>
            </a:r>
            <a:endParaRPr sz="974" dirty="0">
              <a:latin typeface="Calibri"/>
              <a:cs typeface="Calibri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F016C78A-54F3-5003-A70F-D06A259BE645}"/>
              </a:ext>
            </a:extLst>
          </p:cNvPr>
          <p:cNvSpPr txBox="1"/>
          <p:nvPr/>
        </p:nvSpPr>
        <p:spPr>
          <a:xfrm>
            <a:off x="5345199" y="9840703"/>
            <a:ext cx="4964804" cy="256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baseline="2482" dirty="0">
                <a:latin typeface="Calibri"/>
                <a:cs typeface="Calibri"/>
              </a:rPr>
              <a:t>*Prices are Subject to VAT</a:t>
            </a:r>
          </a:p>
        </p:txBody>
      </p:sp>
    </p:spTree>
    <p:extLst>
      <p:ext uri="{BB962C8B-B14F-4D97-AF65-F5344CB8AC3E}">
        <p14:creationId xmlns:p14="http://schemas.microsoft.com/office/powerpoint/2010/main" val="3271125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9180EC2A42A34E94F6A400BE715B96" ma:contentTypeVersion="19" ma:contentTypeDescription="Create a new document." ma:contentTypeScope="" ma:versionID="7543bb4844676f563f76767698fe627c">
  <xsd:schema xmlns:xsd="http://www.w3.org/2001/XMLSchema" xmlns:xs="http://www.w3.org/2001/XMLSchema" xmlns:p="http://schemas.microsoft.com/office/2006/metadata/properties" xmlns:ns2="dc0df218-5f63-4b1b-aed8-36ec2fc7a699" xmlns:ns3="7922f4a4-deb7-445d-89c2-4a76bdf9d62e" targetNamespace="http://schemas.microsoft.com/office/2006/metadata/properties" ma:root="true" ma:fieldsID="ad2b8a66c02cfd3435c317e2188455c9" ns2:_="" ns3:_="">
    <xsd:import namespace="dc0df218-5f63-4b1b-aed8-36ec2fc7a699"/>
    <xsd:import namespace="7922f4a4-deb7-445d-89c2-4a76bdf9d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0df218-5f63-4b1b-aed8-36ec2fc7a6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1fd63b6-0953-417e-816c-db565c4807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22f4a4-deb7-445d-89c2-4a76bdf9d62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07e2d73-b1a8-4fdd-9612-72b8048d4a28}" ma:internalName="TaxCatchAll" ma:showField="CatchAllData" ma:web="7922f4a4-deb7-445d-89c2-4a76bdf9d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144F93-8220-4ADF-906C-AC465859D5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775B4B-9F81-41DF-8ACC-8A2C8E6801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0df218-5f63-4b1b-aed8-36ec2fc7a699"/>
    <ds:schemaRef ds:uri="7922f4a4-deb7-445d-89c2-4a76bdf9d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6168</TotalTime>
  <Words>105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DANCO;sales@dancocapital.co.ke</dc:creator>
  <cp:lastModifiedBy>Rosemary Kimunya</cp:lastModifiedBy>
  <cp:revision>145</cp:revision>
  <cp:lastPrinted>2024-03-04T09:33:03Z</cp:lastPrinted>
  <dcterms:modified xsi:type="dcterms:W3CDTF">2024-03-28T11:21:24Z</dcterms:modified>
</cp:coreProperties>
</file>